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65" r:id="rId6"/>
    <p:sldId id="260" r:id="rId7"/>
    <p:sldId id="269" r:id="rId8"/>
    <p:sldId id="266" r:id="rId9"/>
    <p:sldId id="267" r:id="rId10"/>
    <p:sldId id="268" r:id="rId11"/>
    <p:sldId id="271" r:id="rId12"/>
    <p:sldId id="272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58" d="100"/>
          <a:sy n="58" d="100"/>
        </p:scale>
        <p:origin x="912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fleet-pn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uperrin.com/english/2017/10/11/new-customer-centricity/" TargetMode="External"/><Relationship Id="rId5" Type="http://schemas.openxmlformats.org/officeDocument/2006/relationships/image" Target="../media/image11.jpg"/><Relationship Id="rId4" Type="http://schemas.openxmlformats.org/officeDocument/2006/relationships/hyperlink" Target="https://creativecommons.org/licenses/by-nc/3.0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" TargetMode="External"/><Relationship Id="rId2" Type="http://schemas.openxmlformats.org/officeDocument/2006/relationships/hyperlink" Target="https://www.appinio.com/en/blog/market-research/predictive-model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tatista.com/topics/1451/walmart/" TargetMode="External"/><Relationship Id="rId4" Type="http://schemas.openxmlformats.org/officeDocument/2006/relationships/hyperlink" Target="https://www.benchmarksixsigma.com/forum/topic/34901-business-analytics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ipsociology.org/2018/07/22/the-links-between-stagnating-wages-and-buyer-power-in-us-supply-chains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lumenlearning.com/wm-introductiontobusiness/chapter/supply-chain-management-and-logistics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urses.lumenlearning.com/suny-osintrobus/chapter/the-nature-and-functions-of-distribution-place/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s://creativecommons.org/licenses/by/3.0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0052C-57F6-4C80-B870-C03516E310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0991" y="1264257"/>
            <a:ext cx="10033622" cy="1359673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ANALYTICS MODEL RESULT COMMUNICATION</a:t>
            </a:r>
            <a:endParaRPr lang="en-GB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701AE6-827F-4C3C-B698-ADA055064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6407" y="3077155"/>
            <a:ext cx="9938206" cy="2826507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200000"/>
              </a:lnSpc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NAME: OKPANKU IJEOMA</a:t>
            </a:r>
          </a:p>
          <a:p>
            <a:pPr>
              <a:lnSpc>
                <a:spcPct val="200000"/>
              </a:lnSpc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COURSE: BAN 6880 </a:t>
            </a:r>
          </a:p>
          <a:p>
            <a:pPr>
              <a:lnSpc>
                <a:spcPct val="200000"/>
              </a:lnSpc>
            </a:pPr>
            <a:r>
              <a:rPr lang="en-GB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 ANALYTICS CAPSTONE </a:t>
            </a:r>
            <a:endParaRPr lang="en-GB" sz="19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MILESTONE  2 ASSIGNMENT</a:t>
            </a:r>
          </a:p>
          <a:p>
            <a:pPr>
              <a:lnSpc>
                <a:spcPct val="200000"/>
              </a:lnSpc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ID:158862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1311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BC5AD-6274-402A-961F-64BBFE26B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4717" y="331077"/>
            <a:ext cx="9759895" cy="593833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IMPORTANCE 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EEE8D-CFFC-403D-9E7D-65CA84D69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2566" y="1093076"/>
            <a:ext cx="10422046" cy="5433847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 Influencers of delays as shown by the Feature Importance Analysis are: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Traffic Status Heavy- very high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Traffic Status Detour- very high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Shipment Status in Transit - very high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Shipment Status Delivered – very high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 level – moderate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Demand Forecast – relatively moderate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Waiting Time</a:t>
            </a:r>
          </a:p>
          <a:p>
            <a:pPr>
              <a:lnSpc>
                <a:spcPct val="200000"/>
              </a:lnSpc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30E9D7D9-D450-4C17-9288-F694260B5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07779"/>
            <a:ext cx="5408612" cy="436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075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85865-D9E7-4AF1-9F34-D591738A4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2167" y="220718"/>
            <a:ext cx="9812446" cy="651641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C2B45-BA03-48E9-8B7F-34BB98E60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3890" y="966950"/>
            <a:ext cx="10794124" cy="567033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Early prediction of shipment delays enables proactive re-routing  (as strategy to forestall impact) and scheduling, reducing the effect of traffic congestion, waiting times, and weather disruptions on delivery performance.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Summarily :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Early prediction → proactive re-routing &amp; scheduling → fewer delays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Forestalling delays brings about educed operational cost</a:t>
            </a:r>
          </a:p>
          <a:p>
            <a:pPr>
              <a:lnSpc>
                <a:spcPct val="15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Increased rate of On time delivery builds customers trust, confidence &amp; happy customer</a:t>
            </a:r>
          </a:p>
          <a:p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0E378D1-2DA6-48D5-8D9B-22BC38C99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894786" y="4393323"/>
            <a:ext cx="4609827" cy="20810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3D29B3D-87FB-4E2D-8880-C5097A5ADF33}"/>
              </a:ext>
            </a:extLst>
          </p:cNvPr>
          <p:cNvSpPr txBox="1"/>
          <p:nvPr/>
        </p:nvSpPr>
        <p:spPr>
          <a:xfrm>
            <a:off x="1923392" y="5014912"/>
            <a:ext cx="537078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://www.pngall.com/fleet-png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-nc/3.0/"/>
              </a:rPr>
              <a:t>CC BY-NC</a:t>
            </a:r>
            <a:endParaRPr lang="en-GB" sz="9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03358CF-5D90-4E98-8EAF-1CDD6F66E4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797269" y="4393324"/>
            <a:ext cx="5013434" cy="208104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1FD39B0-AFEE-4F18-A726-D05B28272DBE}"/>
              </a:ext>
            </a:extLst>
          </p:cNvPr>
          <p:cNvSpPr txBox="1"/>
          <p:nvPr/>
        </p:nvSpPr>
        <p:spPr>
          <a:xfrm>
            <a:off x="1797269" y="6851374"/>
            <a:ext cx="50134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6" tooltip="https://www.duperrin.com/english/2017/10/11/new-customer-centricity/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-nc/3.0/"/>
              </a:rPr>
              <a:t>CC BY-NC</a:t>
            </a:r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1170722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9D3E9-B564-468C-B508-E85313C6C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063" y="624110"/>
            <a:ext cx="9917550" cy="605600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CF25F-6BA3-41B0-B441-03F9BFB62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628" y="1229709"/>
            <a:ext cx="10358984" cy="5139559"/>
          </a:xfrm>
        </p:spPr>
        <p:txBody>
          <a:bodyPr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showed that shipment delay of about 56% posed significantly operational challenges affecting deliveries.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Exploratory insights emphasized variables such as Traffic congestion, shipment status, waiting time, demand forecast, inventory level as both major and moderate drivers of delays.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model achieved excellent predictive performance with a stable result achieved in a cross validation evaluation, while feature Importance Analysis identified key influencer variables.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Predictive modelling can stand as strong tool for early detection of delays, Proactive interventions such as re-routing, optimized scheduling in a bit to enhance logistics efficiencies thereby bringing customer satisfaction</a:t>
            </a:r>
            <a:r>
              <a:rPr lang="en-GB" dirty="0"/>
              <a:t>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2878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2DC65-342F-4130-A5C0-AAC9DF744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993" y="420415"/>
            <a:ext cx="9938571" cy="388882"/>
          </a:xfrm>
        </p:spPr>
        <p:txBody>
          <a:bodyPr>
            <a:normAutofit fontScale="90000"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3359F-EF61-4B39-B3E3-560711E06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993" y="809297"/>
            <a:ext cx="10495620" cy="5764923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200000"/>
              </a:lnSpc>
            </a:pPr>
            <a:r>
              <a:rPr lang="en-GB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 early predictions: by the  use of supervised machine learning classification model (Decision Tree / Random Forest) to predict shipment delays in advance.</a:t>
            </a:r>
          </a:p>
          <a:p>
            <a:pPr>
              <a:lnSpc>
                <a:spcPct val="200000"/>
              </a:lnSpc>
            </a:pPr>
            <a:r>
              <a:rPr lang="en-GB" sz="29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Streamline hub operations to reduce waiting time by :</a:t>
            </a:r>
          </a:p>
          <a:p>
            <a:pPr lvl="1">
              <a:lnSpc>
                <a:spcPct val="200000"/>
              </a:lnSpc>
            </a:pPr>
            <a:r>
              <a:rPr lang="en-GB" sz="29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Introducing Automated processed like the use of conveyors, robotic systems</a:t>
            </a:r>
          </a:p>
          <a:p>
            <a:pPr lvl="1">
              <a:lnSpc>
                <a:spcPct val="200000"/>
              </a:lnSpc>
            </a:pPr>
            <a:r>
              <a:rPr lang="en-GB" sz="29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 Resource allocation</a:t>
            </a:r>
          </a:p>
          <a:p>
            <a:pPr lvl="1">
              <a:lnSpc>
                <a:spcPct val="200000"/>
              </a:lnSpc>
            </a:pPr>
            <a:r>
              <a:rPr lang="en-GB" sz="29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time monitoring to monitor shipment at hubs.</a:t>
            </a:r>
          </a:p>
          <a:p>
            <a:pPr lvl="1">
              <a:lnSpc>
                <a:spcPct val="200000"/>
              </a:lnSpc>
            </a:pPr>
            <a:r>
              <a:rPr lang="en-GB" sz="29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 Scheduling.</a:t>
            </a:r>
          </a:p>
          <a:p>
            <a:pPr>
              <a:lnSpc>
                <a:spcPct val="200000"/>
              </a:lnSpc>
            </a:pPr>
            <a:r>
              <a:rPr lang="en-GB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 Model Validation</a:t>
            </a:r>
            <a:r>
              <a:rPr lang="en-GB" sz="2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GB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Continue testing the model using the stratified k-fold or train/validation/test split, then on new or external datasets ( if need be) to ensure reliability and generalization in real-world settings</a:t>
            </a:r>
            <a:endParaRPr lang="en-GB" sz="2900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GB" kern="0" dirty="0">
                <a:latin typeface="Times New Roman" panose="02020603050405020304" pitchFamily="18" charset="0"/>
              </a:rPr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4138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B5514-2888-4AE2-B273-4B30DD5D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6935" y="624110"/>
            <a:ext cx="9587677" cy="466560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br>
              <a:rPr lang="en-GB" sz="36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60E39-AE2B-40C7-8C19-53A84450F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3210" y="1200839"/>
            <a:ext cx="10061402" cy="4748269"/>
          </a:xfrm>
        </p:spPr>
        <p:txBody>
          <a:bodyPr>
            <a:normAutofit fontScale="92500"/>
          </a:bodyPr>
          <a:lstStyle/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US" sz="19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Appinio</a:t>
            </a: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Research. (2024, March 21). </a:t>
            </a:r>
            <a:r>
              <a:rPr lang="en-US" sz="19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What is Predictive Modeling? Types, Techniques | </a:t>
            </a:r>
            <a:r>
              <a:rPr lang="en-US" sz="1900" i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Appinio</a:t>
            </a:r>
            <a:r>
              <a:rPr lang="en-US" sz="19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Blog</a:t>
            </a: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Appinio.com; </a:t>
            </a:r>
            <a:r>
              <a:rPr lang="en-US" sz="19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Appinio</a:t>
            </a: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GmbH. </a:t>
            </a:r>
            <a:r>
              <a:rPr lang="en-US" sz="1900" u="none" strike="noStrike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https://www.appinio.com/en/blog/market-research/predictive-modeling</a:t>
            </a:r>
            <a:endParaRPr lang="en-GB" sz="19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Kaggle. (2024). </a:t>
            </a:r>
            <a:r>
              <a:rPr lang="en-US" sz="19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Datasets | Kaggle</a:t>
            </a: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Kaggle.com. </a:t>
            </a:r>
            <a:r>
              <a:rPr lang="en-US" sz="1900" u="none" strike="noStrike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https://www.kaggle.com/datasets</a:t>
            </a:r>
            <a:endParaRPr lang="en-GB" sz="19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Khatri, V. (2017, October 20). </a:t>
            </a:r>
            <a:r>
              <a:rPr lang="en-US" sz="19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Business Analytics</a:t>
            </a: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Benchmark Six Sigma Forum. </a:t>
            </a:r>
            <a:r>
              <a:rPr lang="en-US" sz="1900" u="none" strike="noStrike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https://www.benchmarksixsigma.com/forum/topic/34901-business-analytics/</a:t>
            </a:r>
            <a:endParaRPr lang="en-GB" sz="19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200000"/>
              </a:lnSpc>
              <a:spcAft>
                <a:spcPts val="800"/>
              </a:spcAft>
            </a:pP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Statista. (2024). </a:t>
            </a:r>
            <a:r>
              <a:rPr lang="en-US" sz="19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Topic: Walmart</a:t>
            </a: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Www.statista.com; Statista. </a:t>
            </a:r>
            <a:r>
              <a:rPr lang="en-US" sz="1900" u="none" strike="noStrike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https://www.statista.com/topics/1451/walmart/</a:t>
            </a:r>
            <a:endParaRPr lang="en-GB" sz="19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7658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22A55-3C22-433E-99F5-5268F0215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579" y="624110"/>
            <a:ext cx="9803034" cy="711709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65423-E7D0-4B0F-9314-1219AADC9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232452"/>
            <a:ext cx="9675812" cy="5144494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Analytics is a field that is centred on problem solving, focused on extracting insights and providing evidence based best practices to achieve desired outcomes all driven by data, for a business entity (Khatri, 2017).  Going by this, a business problem was formed with the intentions of solving it. The business problem is on Inadequacies on Supply chain operations using Walmart as a case study.</a:t>
            </a:r>
          </a:p>
          <a:p>
            <a:pPr>
              <a:lnSpc>
                <a:spcPct val="200000"/>
              </a:lnSpc>
            </a:pPr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200000"/>
              </a:lnSpc>
              <a:buNone/>
            </a:pPr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6C3DCF3-71BE-42D3-A1DD-24123F197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34317" y="3267986"/>
            <a:ext cx="9016318" cy="28545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E461AAF-037A-463D-815E-9CE7425AFBD1}"/>
              </a:ext>
            </a:extLst>
          </p:cNvPr>
          <p:cNvSpPr txBox="1"/>
          <p:nvPr/>
        </p:nvSpPr>
        <p:spPr>
          <a:xfrm>
            <a:off x="3649649" y="4238044"/>
            <a:ext cx="73470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://www.wipsociology.org/2018/07/22/the-links-between-stagnating-wages-and-buyer-power-in-us-supply-chains/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-nc-sa/3.0/"/>
              </a:rPr>
              <a:t>CC BY-SA-NC</a:t>
            </a:r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3654979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D035-5C96-4ED8-A581-2C9D6FF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9775" y="325822"/>
            <a:ext cx="9834838" cy="525517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BRIEF VERVIEW OF WALMART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1C474-C48A-4093-AE9E-6A3C7A8FE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1959" y="851339"/>
            <a:ext cx="10022653" cy="60066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	</a:t>
            </a:r>
          </a:p>
          <a:p>
            <a:pPr>
              <a:lnSpc>
                <a:spcPct val="200000"/>
              </a:lnSpc>
            </a:pP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Walmart is one of the largest corporations that runs a retail model structure, it  </a:t>
            </a:r>
            <a:r>
              <a:rPr lang="en-GB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/>
                <a:cs typeface="Times New Roman" panose="02020603050405020304" pitchFamily="18" charset="0"/>
              </a:rPr>
              <a:t>offers a wide range of products from groceries to electronics to general merchandise</a:t>
            </a: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with</a:t>
            </a:r>
            <a:r>
              <a:rPr lang="en-GB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/>
                <a:cs typeface="Times New Roman" panose="02020603050405020304" pitchFamily="18" charset="0"/>
              </a:rPr>
              <a:t> its presence in almost 23 countries </a:t>
            </a: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company </a:t>
            </a:r>
            <a:r>
              <a:rPr lang="en-GB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/>
                <a:cs typeface="Times New Roman" panose="02020603050405020304" pitchFamily="18" charset="0"/>
              </a:rPr>
              <a:t>operates a complex supply chain, </a:t>
            </a:r>
            <a:r>
              <a:rPr lang="en-GB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/>
              </a:rPr>
              <a:t>and Optimizing the supply chain operations is key for Walmart to sustain its competitive edge and improve customer satisfaction and operational efficiency </a:t>
            </a:r>
            <a:r>
              <a:rPr lang="en-GB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/>
                <a:cs typeface="Times New Roman" panose="02020603050405020304" pitchFamily="18" charset="0"/>
              </a:rPr>
              <a:t>(Statista, 2024).</a:t>
            </a:r>
          </a:p>
          <a:p>
            <a:pPr>
              <a:lnSpc>
                <a:spcPct val="200000"/>
              </a:lnSpc>
            </a:pPr>
            <a:endParaRPr lang="en-GB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E5E58B-EE57-48C6-87E3-2DFC7236B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95879" y="3967701"/>
            <a:ext cx="5563662" cy="24881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B0191D-CD02-4527-9DA2-02C69ACC7A60}"/>
              </a:ext>
            </a:extLst>
          </p:cNvPr>
          <p:cNvSpPr txBox="1"/>
          <p:nvPr/>
        </p:nvSpPr>
        <p:spPr>
          <a:xfrm>
            <a:off x="1695879" y="6858000"/>
            <a:ext cx="880024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s://courses.lumenlearning.com/wm-introductiontobusiness/chapter/supply-chain-management-and-logistics/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/3.0/"/>
              </a:rPr>
              <a:t>CC BY</a:t>
            </a:r>
            <a:endParaRPr lang="en-GB" sz="90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610857DB-0F62-4712-BDEF-CB2096F08B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404918" y="3848431"/>
            <a:ext cx="4188083" cy="26074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83C4C1-E0D6-42C3-B3B3-CCC74E1D5063}"/>
              </a:ext>
            </a:extLst>
          </p:cNvPr>
          <p:cNvSpPr txBox="1"/>
          <p:nvPr/>
        </p:nvSpPr>
        <p:spPr>
          <a:xfrm>
            <a:off x="7738870" y="4657350"/>
            <a:ext cx="38541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6" tooltip="https://courses.lumenlearning.com/suny-osintrobus/chapter/the-nature-and-functions-of-distribution-place/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/3.0/"/>
              </a:rPr>
              <a:t>CC BY</a:t>
            </a:r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4162281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CD8DB-670B-451A-BD8C-7C01A2BE1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4116" y="393591"/>
            <a:ext cx="9890496" cy="679836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44946-D797-4C64-AE71-442A63377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7049" y="998483"/>
            <a:ext cx="10084224" cy="5770179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/>
                <a:cs typeface="Times New Roman" panose="02020603050405020304" pitchFamily="18" charset="0"/>
              </a:rPr>
              <a:t>This structure 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ea typeface="Aptos"/>
                <a:cs typeface="Times New Roman" panose="02020603050405020304" pitchFamily="18" charset="0"/>
              </a:rPr>
              <a:t>has </a:t>
            </a:r>
            <a:r>
              <a:rPr lang="en-GB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/>
                <a:cs typeface="Times New Roman" panose="02020603050405020304" pitchFamily="18" charset="0"/>
              </a:rPr>
              <a:t>fac</a:t>
            </a: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ed challenges of inadequacies in its supply chain operations in such areas as.</a:t>
            </a:r>
          </a:p>
          <a:p>
            <a:pPr>
              <a:lnSpc>
                <a:spcPct val="200000"/>
              </a:lnSpc>
            </a:pP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Inventory management, </a:t>
            </a:r>
          </a:p>
          <a:p>
            <a:pPr>
              <a:lnSpc>
                <a:spcPct val="200000"/>
              </a:lnSpc>
            </a:pP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Logistics delays</a:t>
            </a:r>
          </a:p>
          <a:p>
            <a:pPr>
              <a:lnSpc>
                <a:spcPct val="200000"/>
              </a:lnSpc>
            </a:pP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Distributions Inefficiencies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therefore resulting in delay in reorder achievement, hike in operational cost, and reduced customer satisfaction</a:t>
            </a:r>
            <a:r>
              <a:rPr lang="en-GB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ptos"/>
                <a:cs typeface="Times New Roman" panose="02020603050405020304" pitchFamily="18" charset="0"/>
              </a:rPr>
              <a:t>.</a:t>
            </a:r>
            <a:r>
              <a:rPr lang="en-GB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GB" dirty="0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415FFB2D-925A-4C42-AFBC-B3C1397A0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8841" y="1545021"/>
            <a:ext cx="6219271" cy="237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5654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EA452-140D-443E-BB9C-5D95DBDE7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287" y="544664"/>
            <a:ext cx="9755325" cy="695557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0AC9F-0787-4EB6-83E1-F2929B7AC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8691" y="1156139"/>
            <a:ext cx="10295922" cy="5157198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project seeks to implement an advanced analytics platform leveraging on</a:t>
            </a:r>
            <a:r>
              <a:rPr lang="en-GB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18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AI-driven supply chain analytics platform</a:t>
            </a:r>
            <a:r>
              <a:rPr lang="en-GB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that would integrate</a:t>
            </a:r>
            <a:r>
              <a:rPr lang="en-GB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sz="1800" b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predictive analytics, machine learning models, and real-time data streaming in other to achieve the following: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</a:rPr>
              <a:t>Reduce operational Cost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</a:rPr>
              <a:t>Improve Forecasting Accuracy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</a:rPr>
              <a:t>Enhance Supply Chain Visibility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</a:rPr>
              <a:t>Optimize Inventory Management</a:t>
            </a:r>
          </a:p>
          <a:p>
            <a:pPr>
              <a:lnSpc>
                <a:spcPct val="200000"/>
              </a:lnSpc>
            </a:pPr>
            <a:r>
              <a:rPr lang="en-GB" dirty="0">
                <a:latin typeface="Times New Roman" panose="02020603050405020304" pitchFamily="18" charset="0"/>
              </a:rPr>
              <a:t>Improve Customer Satisfaction amongst others.</a:t>
            </a:r>
          </a:p>
          <a:p>
            <a:pPr>
              <a:lnSpc>
                <a:spcPct val="200000"/>
              </a:lnSpc>
            </a:pPr>
            <a:endParaRPr lang="en-GB" dirty="0">
              <a:latin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2002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05113-D190-45A8-89B2-91FCEC3E0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823" y="367862"/>
            <a:ext cx="9842789" cy="630621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6A146-ADE9-442F-B29B-F3125EB51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367" y="998483"/>
            <a:ext cx="10117246" cy="5108027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200000"/>
              </a:lnSpc>
            </a:pPr>
            <a:r>
              <a:rPr lang="en-GB" sz="26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cleaning </a:t>
            </a:r>
          </a:p>
          <a:p>
            <a:pPr>
              <a:lnSpc>
                <a:spcPct val="200000"/>
              </a:lnSpc>
            </a:pPr>
            <a:r>
              <a:rPr lang="en-GB" sz="26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(EDA)</a:t>
            </a:r>
          </a:p>
          <a:p>
            <a:pPr>
              <a:lnSpc>
                <a:spcPct val="200000"/>
              </a:lnSpc>
            </a:pPr>
            <a:r>
              <a:rPr lang="en-GB" sz="26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Preprocessing and Engineering (</a:t>
            </a:r>
            <a:r>
              <a:rPr lang="en-GB" sz="26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Appinio</a:t>
            </a:r>
            <a:r>
              <a:rPr lang="en-GB" sz="26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Research, 2024)</a:t>
            </a:r>
          </a:p>
          <a:p>
            <a:pPr>
              <a:lnSpc>
                <a:spcPct val="200000"/>
              </a:lnSpc>
            </a:pPr>
            <a:r>
              <a:rPr lang="en-GB" sz="26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Development Using RandomForest</a:t>
            </a:r>
          </a:p>
          <a:p>
            <a:pPr>
              <a:lnSpc>
                <a:spcPct val="200000"/>
              </a:lnSpc>
            </a:pP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 Evaluation was required: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Cross Validation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Feature Importance Analysis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GB" dirty="0"/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0B718DE-8FD0-4487-AF57-46155608B2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7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DD05C-4A61-4C16-82D9-F0DC63826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939" y="262760"/>
            <a:ext cx="10043674" cy="557047"/>
          </a:xfrm>
        </p:spPr>
        <p:txBody>
          <a:bodyPr>
            <a:normAutofit fontScale="90000"/>
          </a:bodyPr>
          <a:lstStyle/>
          <a:p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EXPLORATORY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7BA0F-4EA6-4BDC-88B9-DAB388DE0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7159" y="966953"/>
            <a:ext cx="10327453" cy="5549462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following are deduced from the Exploratory Analysis</a:t>
            </a:r>
          </a:p>
          <a:p>
            <a:pPr marL="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440 on time shipment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560 delayed Shipment representing about 56%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strong correlation between shipment delay and Traffics, wait time etc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8" name="Content Placeholder 12">
            <a:extLst>
              <a:ext uri="{FF2B5EF4-FFF2-40B4-BE49-F238E27FC236}">
                <a16:creationId xmlns:a16="http://schemas.microsoft.com/office/drawing/2014/main" id="{620BF230-E009-4E08-AE64-92D0A3CDD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325" y="3261548"/>
            <a:ext cx="4089610" cy="31053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28C2F4-E006-415B-8552-9E724AFFA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885" y="3261548"/>
            <a:ext cx="4826248" cy="310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22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DF985-E898-4FB8-A9A4-8648F5C79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262" y="252248"/>
            <a:ext cx="4812149" cy="914399"/>
          </a:xfrm>
        </p:spPr>
        <p:txBody>
          <a:bodyPr>
            <a:noAutofit/>
          </a:bodyPr>
          <a:lstStyle/>
          <a:p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PERFORMANCE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E7F9604-F012-4679-AAD4-2805BB77F2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3013" y="1355834"/>
            <a:ext cx="5181600" cy="490833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2EB16-9560-4F6D-9A2A-6918C9D639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82262" y="1261240"/>
            <a:ext cx="4812149" cy="5002925"/>
          </a:xfrm>
        </p:spPr>
        <p:txBody>
          <a:bodyPr>
            <a:norm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Initial 100% was gotten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 Validation with stability consistency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predict performance</a:t>
            </a:r>
          </a:p>
        </p:txBody>
      </p:sp>
    </p:spTree>
    <p:extLst>
      <p:ext uri="{BB962C8B-B14F-4D97-AF65-F5344CB8AC3E}">
        <p14:creationId xmlns:p14="http://schemas.microsoft.com/office/powerpoint/2010/main" val="1203399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7C6FACB-A651-4592-8BFC-020E134E9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9311" y="493987"/>
            <a:ext cx="9665302" cy="588580"/>
          </a:xfrm>
        </p:spPr>
        <p:txBody>
          <a:bodyPr>
            <a:norm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CONFUSION MATRIX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493E41-6BFF-483A-BA49-E13296BB4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5945" y="1271752"/>
            <a:ext cx="9528667" cy="4639470"/>
          </a:xfrm>
        </p:spPr>
        <p:txBody>
          <a:bodyPr/>
          <a:lstStyle/>
          <a:p>
            <a:endParaRPr lang="en-GB" dirty="0"/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91 shipment without delay (Predicted correctly)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109 Shipment with delay (Predicted correctly)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false predictions 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7C2F66-EA82-41A6-9FBF-8CB07C37F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047" y="2932386"/>
            <a:ext cx="7704083" cy="3731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08329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1936</TotalTime>
  <Words>900</Words>
  <Application>Microsoft Office PowerPoint</Application>
  <PresentationFormat>Widescreen</PresentationFormat>
  <Paragraphs>89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Century Gothic</vt:lpstr>
      <vt:lpstr>Times New Roman</vt:lpstr>
      <vt:lpstr>Wingdings</vt:lpstr>
      <vt:lpstr>Wingdings 3</vt:lpstr>
      <vt:lpstr>Wisp</vt:lpstr>
      <vt:lpstr>BUSINESS ANALYTICS MODEL RESULT COMMUNICATION</vt:lpstr>
      <vt:lpstr>INTRODUCTION</vt:lpstr>
      <vt:lpstr>BRIEF VERVIEW OF WALMART</vt:lpstr>
      <vt:lpstr>BUSINESS PROBLEM</vt:lpstr>
      <vt:lpstr>OBJECTIVES</vt:lpstr>
      <vt:lpstr>SOLUTION APPROACH</vt:lpstr>
      <vt:lpstr>EXPLORATORY INSIGHTS</vt:lpstr>
      <vt:lpstr>MODEL PERFORMANCE</vt:lpstr>
      <vt:lpstr>CONFUSION MATRIX</vt:lpstr>
      <vt:lpstr>FEATURE IMPORTANCE  ANALYSIS</vt:lpstr>
      <vt:lpstr>BUSINESS VALUE</vt:lpstr>
      <vt:lpstr>CONCLUSION</vt:lpstr>
      <vt:lpstr>RECOMMENDATION</vt:lpstr>
      <vt:lpstr>References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ANALYTICS MODEL RESULT COMMUNICATION</dc:title>
  <dc:creator>Ijeoma Okpanku</dc:creator>
  <cp:lastModifiedBy>Ijeoma Okpanku</cp:lastModifiedBy>
  <cp:revision>4</cp:revision>
  <dcterms:created xsi:type="dcterms:W3CDTF">2025-09-06T18:11:16Z</dcterms:created>
  <dcterms:modified xsi:type="dcterms:W3CDTF">2025-09-08T02:28:10Z</dcterms:modified>
</cp:coreProperties>
</file>

<file path=docProps/thumbnail.jpeg>
</file>